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8"/>
  </p:notesMasterIdLst>
  <p:handoutMasterIdLst>
    <p:handoutMasterId r:id="rId9"/>
  </p:handoutMasterIdLst>
  <p:sldIdLst>
    <p:sldId id="451" r:id="rId2"/>
    <p:sldId id="480" r:id="rId3"/>
    <p:sldId id="479" r:id="rId4"/>
    <p:sldId id="481" r:id="rId5"/>
    <p:sldId id="459" r:id="rId6"/>
    <p:sldId id="482" r:id="rId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00"/>
    <a:srgbClr val="00007E"/>
    <a:srgbClr val="000099"/>
    <a:srgbClr val="CCFFFF"/>
    <a:srgbClr val="FFB9B9"/>
    <a:srgbClr val="99FF33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3" autoAdjust="0"/>
    <p:restoredTop sz="94664" autoAdjust="0"/>
  </p:normalViewPr>
  <p:slideViewPr>
    <p:cSldViewPr>
      <p:cViewPr varScale="1">
        <p:scale>
          <a:sx n="106" d="100"/>
          <a:sy n="106" d="100"/>
        </p:scale>
        <p:origin x="118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1572" y="3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765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5463"/>
            <a:ext cx="29543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5463"/>
            <a:ext cx="28765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fld id="{8CCEA8AE-EEA4-4FEB-B7FF-6C17258F8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06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948290-AEF3-4952-A611-7D7DD4729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3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207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229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280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09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125450" y="412751"/>
            <a:ext cx="4071938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4876" y="412751"/>
            <a:ext cx="12068175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4876" y="2400301"/>
            <a:ext cx="806926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26538" y="2400301"/>
            <a:ext cx="8070850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0" r:id="rId2"/>
    <p:sldLayoutId id="2147483949" r:id="rId3"/>
    <p:sldLayoutId id="2147483948" r:id="rId4"/>
    <p:sldLayoutId id="2147483947" r:id="rId5"/>
    <p:sldLayoutId id="2147483946" r:id="rId6"/>
    <p:sldLayoutId id="2147483945" r:id="rId7"/>
    <p:sldLayoutId id="2147483944" r:id="rId8"/>
    <p:sldLayoutId id="2147483943" r:id="rId9"/>
    <p:sldLayoutId id="2147483942" r:id="rId10"/>
    <p:sldLayoutId id="2147483941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79512" y="78472"/>
            <a:ext cx="8603185" cy="6518880"/>
          </a:xfrm>
          <a:prstGeom prst="rect">
            <a:avLst/>
          </a:prstGeom>
          <a:solidFill>
            <a:schemeClr val="bg2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3200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«Вузы транспорта в реализации государственной политики в области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</a:rPr>
              <a:t>п</a:t>
            </a:r>
            <a:r>
              <a:rPr lang="ru-RU" sz="3200" dirty="0" smtClean="0">
                <a:solidFill>
                  <a:srgbClr val="002060"/>
                </a:solidFill>
              </a:rPr>
              <a:t>рофессионального образования»</a:t>
            </a:r>
            <a:endParaRPr lang="ru-RU" sz="3200" dirty="0">
              <a:solidFill>
                <a:srgbClr val="002060"/>
              </a:solidFill>
            </a:endParaRPr>
          </a:p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Президент Ассоциации вузов транспорта,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ректор МИИТ, д.т.н., профессор                 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                                           Б.А. ЛЁВИН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18 февраля 2016 </a:t>
            </a:r>
            <a:r>
              <a:rPr lang="ru-RU" sz="2000" dirty="0" smtClean="0">
                <a:solidFill>
                  <a:srgbClr val="002060"/>
                </a:solidFill>
              </a:rPr>
              <a:t>г</a:t>
            </a:r>
            <a:r>
              <a:rPr lang="ru-RU" sz="2000" dirty="0" smtClean="0">
                <a:solidFill>
                  <a:srgbClr val="002060"/>
                </a:solidFill>
              </a:rPr>
              <a:t>ода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smtClean="0">
                <a:solidFill>
                  <a:srgbClr val="002060"/>
                </a:solidFill>
              </a:rPr>
              <a:t>г. Москва</a:t>
            </a:r>
          </a:p>
          <a:p>
            <a:pPr algn="ctr">
              <a:lnSpc>
                <a:spcPct val="150000"/>
              </a:lnSpc>
            </a:pPr>
            <a:endParaRPr lang="ru-RU" sz="20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9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08520" y="40943"/>
            <a:ext cx="518813" cy="320211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2</a:t>
            </a:r>
            <a:endParaRPr lang="ru-RU" sz="14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72567"/>
            <a:ext cx="8280920" cy="83615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Создание интегрированных научно-образовательных</a:t>
            </a:r>
          </a:p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</a:rPr>
              <a:t>ц</a:t>
            </a:r>
            <a:r>
              <a:rPr lang="ru-RU" sz="2400" dirty="0" smtClean="0">
                <a:solidFill>
                  <a:srgbClr val="002060"/>
                </a:solidFill>
              </a:rPr>
              <a:t>ентров. Оптимизация филиальной сети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5805264"/>
            <a:ext cx="8784976" cy="936104"/>
          </a:xfrm>
          <a:prstGeom prst="rect">
            <a:avLst/>
          </a:prstGeom>
          <a:solidFill>
            <a:schemeClr val="bg2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Головные </a:t>
            </a:r>
            <a:r>
              <a:rPr lang="ru-RU" sz="2400" dirty="0">
                <a:solidFill>
                  <a:srgbClr val="002060"/>
                </a:solidFill>
              </a:rPr>
              <a:t>вузы и их филиалы охватывают </a:t>
            </a:r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41 </a:t>
            </a:r>
            <a:r>
              <a:rPr lang="ru-RU" sz="2400" dirty="0">
                <a:solidFill>
                  <a:srgbClr val="002060"/>
                </a:solidFill>
              </a:rPr>
              <a:t>субъект РФ </a:t>
            </a:r>
            <a:r>
              <a:rPr lang="ru-RU" sz="2400" dirty="0" smtClean="0">
                <a:solidFill>
                  <a:srgbClr val="002060"/>
                </a:solidFill>
              </a:rPr>
              <a:t>(</a:t>
            </a:r>
            <a:r>
              <a:rPr lang="ru-RU" sz="2400" dirty="0" smtClean="0">
                <a:solidFill>
                  <a:srgbClr val="FF3300"/>
                </a:solidFill>
              </a:rPr>
              <a:t>8</a:t>
            </a:r>
            <a:r>
              <a:rPr lang="ru-RU" sz="2400" dirty="0" smtClean="0">
                <a:solidFill>
                  <a:srgbClr val="002060"/>
                </a:solidFill>
              </a:rPr>
              <a:t> Федеральных округов) </a:t>
            </a:r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980728"/>
            <a:ext cx="8784976" cy="4680520"/>
          </a:xfrm>
          <a:prstGeom prst="rect">
            <a:avLst/>
          </a:prstGeom>
          <a:solidFill>
            <a:schemeClr val="bg2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endParaRPr lang="ru-RU" sz="24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2006 г. </a:t>
            </a:r>
            <a:r>
              <a:rPr lang="ru-RU" sz="2400" dirty="0" smtClean="0">
                <a:solidFill>
                  <a:srgbClr val="FF0000"/>
                </a:solidFill>
              </a:rPr>
              <a:t>20 </a:t>
            </a:r>
            <a:r>
              <a:rPr lang="ru-RU" sz="2400" dirty="0" smtClean="0">
                <a:solidFill>
                  <a:srgbClr val="002060"/>
                </a:solidFill>
              </a:rPr>
              <a:t>вузов, </a:t>
            </a:r>
            <a:r>
              <a:rPr lang="ru-RU" sz="2400" dirty="0" smtClean="0">
                <a:solidFill>
                  <a:srgbClr val="FF0000"/>
                </a:solidFill>
              </a:rPr>
              <a:t>81</a:t>
            </a:r>
            <a:r>
              <a:rPr lang="ru-RU" sz="2400" dirty="0" smtClean="0">
                <a:solidFill>
                  <a:srgbClr val="002060"/>
                </a:solidFill>
              </a:rPr>
              <a:t> техникум и колледж, </a:t>
            </a:r>
            <a:r>
              <a:rPr lang="ru-RU" sz="2400" dirty="0" smtClean="0">
                <a:solidFill>
                  <a:srgbClr val="FF0000"/>
                </a:solidFill>
              </a:rPr>
              <a:t>111 </a:t>
            </a:r>
            <a:r>
              <a:rPr lang="ru-RU" sz="2400" dirty="0" smtClean="0">
                <a:solidFill>
                  <a:srgbClr val="002060"/>
                </a:solidFill>
              </a:rPr>
              <a:t>филиалов. Начало процесса создания укрупнённых образовательных структур Минтранса России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2009 г. За счёт вертикальной и горизонтальной интеграции учебных заведений ВО </a:t>
            </a:r>
            <a:r>
              <a:rPr lang="ru-RU" sz="2400" dirty="0">
                <a:solidFill>
                  <a:srgbClr val="002060"/>
                </a:solidFill>
              </a:rPr>
              <a:t>И СПО </a:t>
            </a:r>
            <a:r>
              <a:rPr lang="ru-RU" sz="2400" dirty="0" smtClean="0">
                <a:solidFill>
                  <a:srgbClr val="002060"/>
                </a:solidFill>
              </a:rPr>
              <a:t>сформировано </a:t>
            </a:r>
            <a:r>
              <a:rPr lang="ru-RU" sz="2400" dirty="0" smtClean="0">
                <a:solidFill>
                  <a:srgbClr val="FF0000"/>
                </a:solidFill>
              </a:rPr>
              <a:t>19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крупных интегрированных университетских комплексов, реализующих программы различных уровней образования (НПО, СПО, </a:t>
            </a:r>
            <a:r>
              <a:rPr lang="ru-RU" sz="2400" dirty="0" smtClean="0">
                <a:solidFill>
                  <a:srgbClr val="002060"/>
                </a:solidFill>
              </a:rPr>
              <a:t>ВО, </a:t>
            </a:r>
            <a:r>
              <a:rPr lang="ru-RU" sz="2400" dirty="0" smtClean="0">
                <a:solidFill>
                  <a:srgbClr val="002060"/>
                </a:solidFill>
              </a:rPr>
              <a:t>послевузовское </a:t>
            </a:r>
            <a:r>
              <a:rPr lang="ru-RU" sz="2400" dirty="0" smtClean="0">
                <a:solidFill>
                  <a:srgbClr val="002060"/>
                </a:solidFill>
              </a:rPr>
              <a:t>профессиональное образование). </a:t>
            </a:r>
            <a:r>
              <a:rPr lang="ru-RU" sz="2400" dirty="0" smtClean="0">
                <a:solidFill>
                  <a:srgbClr val="FF0000"/>
                </a:solidFill>
              </a:rPr>
              <a:t>136</a:t>
            </a:r>
            <a:r>
              <a:rPr lang="ru-RU" sz="2400" dirty="0" smtClean="0">
                <a:solidFill>
                  <a:srgbClr val="002060"/>
                </a:solidFill>
              </a:rPr>
              <a:t> филиалов вузов  (ВО и СПО)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На </a:t>
            </a:r>
            <a:r>
              <a:rPr lang="ru-RU" sz="2400" dirty="0" smtClean="0">
                <a:solidFill>
                  <a:srgbClr val="002060"/>
                </a:solidFill>
              </a:rPr>
              <a:t>01.02.2016  </a:t>
            </a:r>
            <a:r>
              <a:rPr lang="ru-RU" sz="2400" dirty="0" smtClean="0">
                <a:solidFill>
                  <a:srgbClr val="FF0000"/>
                </a:solidFill>
              </a:rPr>
              <a:t>18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университетских комплексов.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   </a:t>
            </a:r>
            <a:r>
              <a:rPr lang="ru-RU" sz="2400" dirty="0" smtClean="0">
                <a:solidFill>
                  <a:srgbClr val="FF0000"/>
                </a:solidFill>
              </a:rPr>
              <a:t>90 </a:t>
            </a:r>
            <a:r>
              <a:rPr lang="ru-RU" sz="2400" dirty="0" smtClean="0">
                <a:solidFill>
                  <a:srgbClr val="002060"/>
                </a:solidFill>
              </a:rPr>
              <a:t>филиалов (ВО+СПО; ВО; СПО)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3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8712968" cy="1584176"/>
          </a:xfrm>
          <a:prstGeom prst="rect">
            <a:avLst/>
          </a:prstGeom>
          <a:solidFill>
            <a:schemeClr val="bg2"/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</a:rPr>
              <a:t>Профессионально-ориентированный </a:t>
            </a:r>
            <a:r>
              <a:rPr lang="ru-RU" dirty="0" smtClean="0">
                <a:solidFill>
                  <a:srgbClr val="002060"/>
                </a:solidFill>
              </a:rPr>
              <a:t>приём в вузы: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До </a:t>
            </a:r>
            <a:r>
              <a:rPr lang="ru-RU" dirty="0" smtClean="0">
                <a:solidFill>
                  <a:srgbClr val="FF0000"/>
                </a:solidFill>
              </a:rPr>
              <a:t>70% </a:t>
            </a:r>
            <a:r>
              <a:rPr lang="ru-RU" dirty="0" smtClean="0">
                <a:solidFill>
                  <a:srgbClr val="002060"/>
                </a:solidFill>
              </a:rPr>
              <a:t>–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целевой набор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Более </a:t>
            </a:r>
            <a:r>
              <a:rPr lang="ru-RU" dirty="0" smtClean="0">
                <a:solidFill>
                  <a:srgbClr val="FF0000"/>
                </a:solidFill>
              </a:rPr>
              <a:t>50% </a:t>
            </a:r>
            <a:r>
              <a:rPr lang="ru-RU" dirty="0" smtClean="0">
                <a:solidFill>
                  <a:srgbClr val="002060"/>
                </a:solidFill>
              </a:rPr>
              <a:t>–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из семей железнодорожников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60% </a:t>
            </a:r>
            <a:r>
              <a:rPr lang="ru-RU" dirty="0" smtClean="0">
                <a:solidFill>
                  <a:srgbClr val="002060"/>
                </a:solidFill>
              </a:rPr>
              <a:t>выпускников отраслевых гимназий, лицеев, техникумов, колледжей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Более </a:t>
            </a:r>
            <a:r>
              <a:rPr lang="ru-RU" dirty="0" smtClean="0">
                <a:solidFill>
                  <a:srgbClr val="FF0000"/>
                </a:solidFill>
              </a:rPr>
              <a:t>40% </a:t>
            </a:r>
            <a:r>
              <a:rPr lang="ru-RU" dirty="0" smtClean="0">
                <a:solidFill>
                  <a:srgbClr val="002060"/>
                </a:solidFill>
              </a:rPr>
              <a:t>воспитанников Детских железных дорог, Домов детей железнодорожников и </a:t>
            </a:r>
            <a:r>
              <a:rPr lang="ru-RU" dirty="0" smtClean="0">
                <a:solidFill>
                  <a:srgbClr val="002060"/>
                </a:solidFill>
              </a:rPr>
              <a:t>т.п.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08520" y="40943"/>
            <a:ext cx="518813" cy="320211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3</a:t>
            </a:r>
            <a:endParaRPr lang="ru-RU" sz="14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50533"/>
            <a:ext cx="8280920" cy="71417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Тесная  </a:t>
            </a:r>
            <a:r>
              <a:rPr lang="ru-RU" sz="2400" dirty="0">
                <a:solidFill>
                  <a:srgbClr val="002060"/>
                </a:solidFill>
              </a:rPr>
              <a:t>с</a:t>
            </a:r>
            <a:r>
              <a:rPr lang="ru-RU" sz="2400" dirty="0" smtClean="0">
                <a:solidFill>
                  <a:srgbClr val="002060"/>
                </a:solidFill>
              </a:rPr>
              <a:t>вязь с реальным сектором экономики. Непрерывность образования (на примере </a:t>
            </a:r>
            <a:r>
              <a:rPr lang="ru-RU" sz="2400" dirty="0" err="1" smtClean="0">
                <a:solidFill>
                  <a:srgbClr val="002060"/>
                </a:solidFill>
              </a:rPr>
              <a:t>ж.д</a:t>
            </a:r>
            <a:r>
              <a:rPr lang="ru-RU" sz="2400" dirty="0" smtClean="0">
                <a:solidFill>
                  <a:srgbClr val="002060"/>
                </a:solidFill>
              </a:rPr>
              <a:t>. транспорта)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1" y="2420888"/>
            <a:ext cx="8712969" cy="2448272"/>
          </a:xfrm>
          <a:prstGeom prst="rect">
            <a:avLst/>
          </a:prstGeom>
          <a:solidFill>
            <a:schemeClr val="bg1"/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>
              <a:lnSpc>
                <a:spcPts val="1860"/>
              </a:lnSpc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</a:rPr>
              <a:t>Подготовка специалистов: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Ежегодная оплачиваемая практика на </a:t>
            </a:r>
            <a:r>
              <a:rPr lang="ru-RU" dirty="0" smtClean="0">
                <a:solidFill>
                  <a:srgbClr val="FF0000"/>
                </a:solidFill>
              </a:rPr>
              <a:t>рабочих местах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Профессиональный рост (</a:t>
            </a:r>
            <a:r>
              <a:rPr lang="ru-RU" dirty="0" smtClean="0">
                <a:solidFill>
                  <a:srgbClr val="FF0000"/>
                </a:solidFill>
              </a:rPr>
              <a:t>кадровая траектория</a:t>
            </a:r>
            <a:r>
              <a:rPr lang="ru-RU" dirty="0" smtClean="0">
                <a:solidFill>
                  <a:srgbClr val="002060"/>
                </a:solidFill>
              </a:rPr>
              <a:t>) при практическом обучении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Совмещение </a:t>
            </a:r>
            <a:r>
              <a:rPr lang="ru-RU" dirty="0" smtClean="0">
                <a:solidFill>
                  <a:srgbClr val="FF0000"/>
                </a:solidFill>
              </a:rPr>
              <a:t>обучения и работы по будущей профессии 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smtClean="0">
                <a:solidFill>
                  <a:srgbClr val="002060"/>
                </a:solidFill>
              </a:rPr>
              <a:t>круглогодичные</a:t>
            </a:r>
          </a:p>
          <a:p>
            <a:pPr>
              <a:lnSpc>
                <a:spcPts val="1860"/>
              </a:lnSpc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</a:t>
            </a:r>
            <a:r>
              <a:rPr lang="ru-RU" dirty="0" smtClean="0">
                <a:solidFill>
                  <a:srgbClr val="002060"/>
                </a:solidFill>
              </a:rPr>
              <a:t>студенческие </a:t>
            </a:r>
            <a:r>
              <a:rPr lang="ru-RU" dirty="0" smtClean="0">
                <a:solidFill>
                  <a:srgbClr val="002060"/>
                </a:solidFill>
              </a:rPr>
              <a:t>отряды: ОАО «РЖД», метрополитены) 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Финансирование работодателем формирования </a:t>
            </a:r>
            <a:r>
              <a:rPr lang="ru-RU" dirty="0" smtClean="0">
                <a:solidFill>
                  <a:srgbClr val="FF0000"/>
                </a:solidFill>
              </a:rPr>
              <a:t>дополнительных компетенций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Отраслевые профессиональные олимпиады и конкурсы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Т</a:t>
            </a:r>
            <a:r>
              <a:rPr lang="ru-RU" dirty="0" smtClean="0">
                <a:solidFill>
                  <a:srgbClr val="002060"/>
                </a:solidFill>
              </a:rPr>
              <a:t>рудоустройство прошедших целевую подготовку – </a:t>
            </a:r>
            <a:r>
              <a:rPr lang="ru-RU" dirty="0" smtClean="0">
                <a:solidFill>
                  <a:srgbClr val="FF0000"/>
                </a:solidFill>
              </a:rPr>
              <a:t>100 %</a:t>
            </a:r>
          </a:p>
          <a:p>
            <a:pPr marL="285750" indent="-285750">
              <a:lnSpc>
                <a:spcPts val="186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Подготовка по «непрофильным» (не </a:t>
            </a:r>
            <a:r>
              <a:rPr lang="ru-RU" dirty="0">
                <a:solidFill>
                  <a:srgbClr val="002060"/>
                </a:solidFill>
              </a:rPr>
              <a:t>связанным с основным </a:t>
            </a:r>
            <a:r>
              <a:rPr lang="ru-RU" dirty="0" smtClean="0">
                <a:solidFill>
                  <a:srgbClr val="002060"/>
                </a:solidFill>
              </a:rPr>
              <a:t>производством) </a:t>
            </a:r>
          </a:p>
          <a:p>
            <a:pPr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</a:rPr>
              <a:t>     </a:t>
            </a:r>
            <a:r>
              <a:rPr lang="ru-RU" dirty="0" smtClean="0">
                <a:solidFill>
                  <a:srgbClr val="002060"/>
                </a:solidFill>
              </a:rPr>
              <a:t> направлениям </a:t>
            </a:r>
            <a:r>
              <a:rPr lang="ru-RU" dirty="0" smtClean="0">
                <a:solidFill>
                  <a:srgbClr val="002060"/>
                </a:solidFill>
              </a:rPr>
              <a:t>открыта по </a:t>
            </a:r>
            <a:r>
              <a:rPr lang="ru-RU" dirty="0" smtClean="0">
                <a:solidFill>
                  <a:srgbClr val="FF0000"/>
                </a:solidFill>
              </a:rPr>
              <a:t>инициативе предприятий</a:t>
            </a:r>
          </a:p>
          <a:p>
            <a:pPr>
              <a:lnSpc>
                <a:spcPts val="1860"/>
              </a:lnSpc>
            </a:pPr>
            <a:r>
              <a:rPr lang="ru-RU" dirty="0" smtClean="0">
                <a:solidFill>
                  <a:srgbClr val="FF0000"/>
                </a:solidFill>
              </a:rPr>
              <a:t>   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4869160"/>
            <a:ext cx="8712968" cy="576064"/>
          </a:xfrm>
          <a:prstGeom prst="rect">
            <a:avLst/>
          </a:prstGeom>
          <a:solidFill>
            <a:schemeClr val="bg2"/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160"/>
              </a:lnSpc>
            </a:pPr>
            <a:r>
              <a:rPr lang="ru-RU" dirty="0" smtClean="0">
                <a:solidFill>
                  <a:srgbClr val="FF0000"/>
                </a:solidFill>
              </a:rPr>
              <a:t>Непрерывный цикл подготовки </a:t>
            </a:r>
            <a:r>
              <a:rPr lang="ru-RU" dirty="0" smtClean="0">
                <a:solidFill>
                  <a:srgbClr val="002060"/>
                </a:solidFill>
              </a:rPr>
              <a:t>(от среднего образования до докторантуры) и </a:t>
            </a:r>
            <a:r>
              <a:rPr lang="ru-RU" dirty="0" smtClean="0">
                <a:solidFill>
                  <a:srgbClr val="FF0000"/>
                </a:solidFill>
              </a:rPr>
              <a:t>повышения квалификации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510" y="5445224"/>
            <a:ext cx="8712969" cy="64807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>
              <a:lnSpc>
                <a:spcPts val="1860"/>
              </a:lnSpc>
            </a:pPr>
            <a:r>
              <a:rPr lang="ru-RU" dirty="0">
                <a:solidFill>
                  <a:srgbClr val="002060"/>
                </a:solidFill>
              </a:rPr>
              <a:t>У</a:t>
            </a:r>
            <a:r>
              <a:rPr lang="ru-RU" dirty="0" smtClean="0">
                <a:solidFill>
                  <a:srgbClr val="002060"/>
                </a:solidFill>
              </a:rPr>
              <a:t>частие </a:t>
            </a:r>
            <a:r>
              <a:rPr lang="ru-RU" dirty="0" smtClean="0">
                <a:solidFill>
                  <a:srgbClr val="002060"/>
                </a:solidFill>
              </a:rPr>
              <a:t>предприятий в </a:t>
            </a:r>
            <a:r>
              <a:rPr lang="ru-RU" dirty="0" smtClean="0">
                <a:solidFill>
                  <a:srgbClr val="FF0000"/>
                </a:solidFill>
              </a:rPr>
              <a:t>создании учебно-лабораторной базы </a:t>
            </a:r>
            <a:r>
              <a:rPr lang="ru-RU" dirty="0" smtClean="0">
                <a:solidFill>
                  <a:srgbClr val="002060"/>
                </a:solidFill>
              </a:rPr>
              <a:t>вузов.</a:t>
            </a: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</a:rPr>
              <a:t>Учебный процесс в условиях </a:t>
            </a:r>
            <a:r>
              <a:rPr lang="ru-RU" dirty="0" smtClean="0">
                <a:solidFill>
                  <a:srgbClr val="FF0000"/>
                </a:solidFill>
              </a:rPr>
              <a:t>реального производства</a:t>
            </a: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6093296"/>
            <a:ext cx="8712969" cy="648072"/>
          </a:xfrm>
          <a:prstGeom prst="rect">
            <a:avLst/>
          </a:prstGeom>
          <a:solidFill>
            <a:schemeClr val="bg2"/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002060"/>
                </a:solidFill>
              </a:rPr>
              <a:t>Участие работодателя в создании </a:t>
            </a:r>
            <a:r>
              <a:rPr lang="ru-RU" dirty="0" smtClean="0">
                <a:solidFill>
                  <a:srgbClr val="FF0000"/>
                </a:solidFill>
              </a:rPr>
              <a:t>учебных планов и программ и </a:t>
            </a:r>
          </a:p>
          <a:p>
            <a:pPr algn="ctr">
              <a:lnSpc>
                <a:spcPts val="1860"/>
              </a:lnSpc>
            </a:pPr>
            <a:r>
              <a:rPr lang="ru-RU" dirty="0" smtClean="0">
                <a:solidFill>
                  <a:srgbClr val="FF0000"/>
                </a:solidFill>
              </a:rPr>
              <a:t>в </a:t>
            </a:r>
            <a:r>
              <a:rPr lang="ru-RU" dirty="0" smtClean="0">
                <a:solidFill>
                  <a:srgbClr val="FF0000"/>
                </a:solidFill>
              </a:rPr>
              <a:t>образовательном </a:t>
            </a:r>
            <a:r>
              <a:rPr lang="ru-RU" dirty="0" smtClean="0">
                <a:solidFill>
                  <a:srgbClr val="FF0000"/>
                </a:solidFill>
              </a:rPr>
              <a:t>процессе</a:t>
            </a:r>
            <a:endParaRPr lang="ru-R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60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29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2" name="Стрелка вниз 41"/>
          <p:cNvSpPr/>
          <p:nvPr/>
        </p:nvSpPr>
        <p:spPr>
          <a:xfrm>
            <a:off x="1415968" y="3501008"/>
            <a:ext cx="1499848" cy="357423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11560" y="125485"/>
            <a:ext cx="8208912" cy="71122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4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Направления дальнейшей оптимизации</a:t>
            </a:r>
          </a:p>
          <a:p>
            <a:pPr algn="ctr">
              <a:lnSpc>
                <a:spcPts val="2480"/>
              </a:lnSpc>
              <a:defRPr/>
            </a:pPr>
            <a:r>
              <a:rPr lang="ru-RU" sz="2400" dirty="0">
                <a:solidFill>
                  <a:srgbClr val="002060"/>
                </a:solidFill>
              </a:rPr>
              <a:t>т</a:t>
            </a:r>
            <a:r>
              <a:rPr lang="ru-RU" sz="2400" dirty="0" smtClean="0">
                <a:solidFill>
                  <a:srgbClr val="002060"/>
                </a:solidFill>
              </a:rPr>
              <a:t>ранспортного образования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052737"/>
            <a:ext cx="8784976" cy="23042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lnSpc>
                <a:spcPts val="3660"/>
              </a:lnSpc>
              <a:buFont typeface="Wingdings" panose="05000000000000000000" pitchFamily="2" charset="2"/>
              <a:buChar char="v"/>
            </a:pPr>
            <a:endParaRPr lang="ru-RU" sz="2800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ts val="366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FF0000"/>
                </a:solidFill>
              </a:rPr>
              <a:t>Интеграция </a:t>
            </a:r>
            <a:r>
              <a:rPr lang="ru-RU" sz="2400" dirty="0" smtClean="0">
                <a:solidFill>
                  <a:srgbClr val="002060"/>
                </a:solidFill>
              </a:rPr>
              <a:t> высших учебных заведений транспорта</a:t>
            </a:r>
          </a:p>
          <a:p>
            <a:pPr>
              <a:lnSpc>
                <a:spcPts val="366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     </a:t>
            </a:r>
            <a:r>
              <a:rPr lang="ru-RU" sz="2400" dirty="0" smtClean="0">
                <a:solidFill>
                  <a:srgbClr val="002060"/>
                </a:solidFill>
              </a:rPr>
              <a:t> в </a:t>
            </a:r>
            <a:r>
              <a:rPr lang="ru-RU" sz="2400" dirty="0" smtClean="0">
                <a:solidFill>
                  <a:srgbClr val="002060"/>
                </a:solidFill>
              </a:rPr>
              <a:t>структуре Минтранса России </a:t>
            </a:r>
          </a:p>
          <a:p>
            <a:pPr marL="457200" indent="-457200">
              <a:lnSpc>
                <a:spcPts val="366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FF0000"/>
                </a:solidFill>
              </a:rPr>
              <a:t>Присоединение</a:t>
            </a:r>
            <a:r>
              <a:rPr lang="ru-RU" sz="2400" dirty="0" smtClean="0">
                <a:solidFill>
                  <a:srgbClr val="002060"/>
                </a:solidFill>
              </a:rPr>
              <a:t> филиалов вузов различных видов транспорта к головному в регионе (федеральном округе) транспортному вузу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lnSpc>
                <a:spcPts val="3660"/>
              </a:lnSpc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2012" y="4005064"/>
            <a:ext cx="3691916" cy="278728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Создание </a:t>
            </a:r>
            <a:r>
              <a:rPr lang="ru-RU" sz="2400" dirty="0">
                <a:solidFill>
                  <a:srgbClr val="002060"/>
                </a:solidFill>
              </a:rPr>
              <a:t>в г. Москве  </a:t>
            </a:r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Российского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транспортного </a:t>
            </a:r>
            <a:r>
              <a:rPr lang="ru-RU" sz="2400" dirty="0">
                <a:solidFill>
                  <a:srgbClr val="FF0000"/>
                </a:solidFill>
              </a:rPr>
              <a:t>университета 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для </a:t>
            </a:r>
            <a:r>
              <a:rPr lang="ru-RU" sz="2400" dirty="0">
                <a:solidFill>
                  <a:srgbClr val="002060"/>
                </a:solidFill>
              </a:rPr>
              <a:t>решения комплекса задач </a:t>
            </a:r>
            <a:r>
              <a:rPr lang="ru-RU" sz="2400" dirty="0">
                <a:solidFill>
                  <a:srgbClr val="FF0000"/>
                </a:solidFill>
              </a:rPr>
              <a:t>единой транспортной системы </a:t>
            </a:r>
            <a:r>
              <a:rPr lang="ru-RU" sz="2400" dirty="0" smtClean="0">
                <a:solidFill>
                  <a:srgbClr val="002060"/>
                </a:solidFill>
              </a:rPr>
              <a:t>РФ</a:t>
            </a:r>
            <a:endParaRPr lang="ru-RU" sz="2400" dirty="0">
              <a:solidFill>
                <a:srgbClr val="002060"/>
              </a:solidFill>
            </a:endParaRPr>
          </a:p>
          <a:p>
            <a:pPr algn="ctr">
              <a:lnSpc>
                <a:spcPts val="3960"/>
              </a:lnSpc>
            </a:pP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211960" y="4002446"/>
            <a:ext cx="4608512" cy="28109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Создание</a:t>
            </a:r>
            <a:r>
              <a:rPr lang="ru-RU" sz="2400" dirty="0" smtClean="0">
                <a:solidFill>
                  <a:srgbClr val="FF0000"/>
                </a:solidFill>
              </a:rPr>
              <a:t> региональных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научно-образовательных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комплексов</a:t>
            </a:r>
          </a:p>
          <a:p>
            <a:pPr algn="ctr">
              <a:lnSpc>
                <a:spcPct val="150000"/>
              </a:lnSpc>
            </a:pPr>
            <a:r>
              <a:rPr lang="ru-RU" sz="2400" dirty="0" err="1">
                <a:solidFill>
                  <a:srgbClr val="FF0000"/>
                </a:solidFill>
              </a:rPr>
              <a:t>о</a:t>
            </a:r>
            <a:r>
              <a:rPr lang="ru-RU" sz="2400" dirty="0" err="1" smtClean="0">
                <a:solidFill>
                  <a:srgbClr val="FF0000"/>
                </a:solidFill>
              </a:rPr>
              <a:t>бщетранспортного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профиля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5652120" y="3429000"/>
            <a:ext cx="1499848" cy="357423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42621" y="125485"/>
            <a:ext cx="518813" cy="320211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4</a:t>
            </a:r>
            <a:endParaRPr lang="ru-RU" sz="14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01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584" y="44624"/>
            <a:ext cx="7992888" cy="71122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48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Правовая  база эффективного</a:t>
            </a:r>
          </a:p>
          <a:p>
            <a:pPr algn="ctr">
              <a:lnSpc>
                <a:spcPts val="2480"/>
              </a:lnSpc>
              <a:defRPr/>
            </a:pPr>
            <a:r>
              <a:rPr lang="ru-RU" sz="2400" dirty="0">
                <a:solidFill>
                  <a:srgbClr val="002060"/>
                </a:solidFill>
              </a:rPr>
              <a:t>к</a:t>
            </a:r>
            <a:r>
              <a:rPr lang="ru-RU" sz="2400" dirty="0" smtClean="0">
                <a:solidFill>
                  <a:srgbClr val="002060"/>
                </a:solidFill>
              </a:rPr>
              <a:t>адрового обеспечения транспорта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3" y="836712"/>
            <a:ext cx="1944217" cy="115212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Модернизация системы транспортного образования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7504" y="2060848"/>
            <a:ext cx="1944216" cy="2376264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Федеральное</a:t>
            </a:r>
          </a:p>
          <a:p>
            <a:pPr algn="ctr">
              <a:lnSpc>
                <a:spcPct val="150000"/>
              </a:lnSpc>
            </a:pPr>
            <a:r>
              <a:rPr lang="ru-RU" sz="2000" dirty="0">
                <a:solidFill>
                  <a:srgbClr val="002060"/>
                </a:solidFill>
              </a:rPr>
              <a:t>п</a:t>
            </a:r>
            <a:r>
              <a:rPr lang="ru-RU" sz="2000" dirty="0" smtClean="0">
                <a:solidFill>
                  <a:srgbClr val="002060"/>
                </a:solidFill>
              </a:rPr>
              <a:t>равовое поле </a:t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27784" y="836712"/>
            <a:ext cx="6408711" cy="1152128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endParaRPr lang="ru-RU" sz="2000" dirty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Реорганизация вузов и оптимизация филиальной сети: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По отраслевому принципу 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</a:rPr>
              <a:t>В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соответствии с </a:t>
            </a:r>
            <a:r>
              <a:rPr lang="ru-RU" sz="2000" dirty="0" smtClean="0">
                <a:solidFill>
                  <a:srgbClr val="FF0000"/>
                </a:solidFill>
              </a:rPr>
              <a:t>интересами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транспортной отрасли</a:t>
            </a:r>
          </a:p>
          <a:p>
            <a:pPr>
              <a:lnSpc>
                <a:spcPts val="2000"/>
              </a:lnSpc>
            </a:pPr>
            <a:endParaRPr lang="ru-RU" sz="2000" dirty="0" smtClean="0">
              <a:solidFill>
                <a:srgbClr val="FF0000"/>
              </a:solidFill>
            </a:endParaRPr>
          </a:p>
          <a:p>
            <a:pPr algn="ctr">
              <a:lnSpc>
                <a:spcPts val="2000"/>
              </a:lnSpc>
            </a:pP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627785" y="2060848"/>
            <a:ext cx="6408711" cy="2376264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</a:rPr>
              <a:t>Система поддержки вузов Минтранса</a:t>
            </a:r>
            <a:r>
              <a:rPr lang="ru-RU" sz="2000" dirty="0" smtClean="0">
                <a:solidFill>
                  <a:srgbClr val="002060"/>
                </a:solidFill>
              </a:rPr>
              <a:t>, аналогичная </a:t>
            </a:r>
            <a:r>
              <a:rPr lang="ru-RU" sz="2000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000" dirty="0" smtClean="0">
                <a:solidFill>
                  <a:srgbClr val="002060"/>
                </a:solidFill>
              </a:rPr>
              <a:t> (конкурсы НИР, модернизация учебно-научной базы, квота бюджетных мест для иностранцев, гранты для молодых учёных и т.д.)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</a:rPr>
              <a:t>1,5 % </a:t>
            </a:r>
            <a:r>
              <a:rPr lang="ru-RU" sz="2000" dirty="0" smtClean="0">
                <a:solidFill>
                  <a:srgbClr val="002060"/>
                </a:solidFill>
              </a:rPr>
              <a:t>средств ФЦП транспорта – на развитие вузов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</a:rPr>
              <a:t>Законодательное закрепление статуса</a:t>
            </a:r>
            <a:r>
              <a:rPr lang="ru-RU" sz="2000" dirty="0" smtClean="0">
                <a:solidFill>
                  <a:srgbClr val="002060"/>
                </a:solidFill>
              </a:rPr>
              <a:t> отраслевого</a:t>
            </a:r>
          </a:p>
          <a:p>
            <a:pPr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     образования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</a:rPr>
              <a:t>СПО.</a:t>
            </a:r>
            <a:r>
              <a:rPr lang="ru-RU" sz="2000" dirty="0" smtClean="0">
                <a:solidFill>
                  <a:srgbClr val="002060"/>
                </a:solidFill>
              </a:rPr>
              <a:t> Восстановление </a:t>
            </a:r>
            <a:r>
              <a:rPr lang="ru-RU" sz="2000" dirty="0" smtClean="0">
                <a:solidFill>
                  <a:srgbClr val="FF0000"/>
                </a:solidFill>
              </a:rPr>
              <a:t>целевого приёма </a:t>
            </a:r>
          </a:p>
          <a:p>
            <a:pPr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    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7" name="Стрелка вверх 26"/>
          <p:cNvSpPr/>
          <p:nvPr/>
        </p:nvSpPr>
        <p:spPr bwMode="auto">
          <a:xfrm rot="16200000" flipV="1">
            <a:off x="2015716" y="1160748"/>
            <a:ext cx="648072" cy="432048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9" name="Стрелка вверх 28"/>
          <p:cNvSpPr/>
          <p:nvPr/>
        </p:nvSpPr>
        <p:spPr bwMode="auto">
          <a:xfrm rot="16200000" flipV="1">
            <a:off x="2015716" y="2888941"/>
            <a:ext cx="648072" cy="432048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6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107504" y="38100"/>
            <a:ext cx="287264" cy="368299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5</a:t>
            </a:r>
            <a:endParaRPr lang="ru-RU" sz="14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504" y="4509120"/>
            <a:ext cx="1944216" cy="223224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Эффективное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у</a:t>
            </a:r>
            <a:r>
              <a:rPr lang="ru-RU" sz="2000" dirty="0" smtClean="0">
                <a:solidFill>
                  <a:srgbClr val="002060"/>
                </a:solidFill>
              </a:rPr>
              <a:t>частие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б</a:t>
            </a:r>
            <a:r>
              <a:rPr lang="ru-RU" sz="2000" dirty="0" smtClean="0">
                <a:solidFill>
                  <a:srgbClr val="002060"/>
                </a:solidFill>
              </a:rPr>
              <a:t>изнеса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в</a:t>
            </a:r>
            <a:r>
              <a:rPr lang="ru-RU" sz="2000" dirty="0" smtClean="0">
                <a:solidFill>
                  <a:srgbClr val="002060"/>
                </a:solidFill>
              </a:rPr>
              <a:t> подготовке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кадров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27785" y="4509120"/>
            <a:ext cx="6408711" cy="2232248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Пункт </a:t>
            </a:r>
            <a:r>
              <a:rPr lang="ru-RU" sz="2000" dirty="0">
                <a:solidFill>
                  <a:srgbClr val="002060"/>
                </a:solidFill>
              </a:rPr>
              <a:t>2 статьи </a:t>
            </a:r>
            <a:r>
              <a:rPr lang="ru-RU" sz="2000" dirty="0" smtClean="0">
                <a:solidFill>
                  <a:srgbClr val="002060"/>
                </a:solidFill>
              </a:rPr>
              <a:t>149, </a:t>
            </a:r>
            <a:r>
              <a:rPr lang="ru-RU" sz="2000" dirty="0" smtClean="0">
                <a:solidFill>
                  <a:srgbClr val="002060"/>
                </a:solidFill>
              </a:rPr>
              <a:t>части </a:t>
            </a:r>
            <a:r>
              <a:rPr lang="ru-RU" sz="2000" dirty="0" smtClean="0">
                <a:solidFill>
                  <a:srgbClr val="002060"/>
                </a:solidFill>
              </a:rPr>
              <a:t>2 </a:t>
            </a:r>
            <a:r>
              <a:rPr lang="ru-RU" sz="2000" dirty="0">
                <a:solidFill>
                  <a:srgbClr val="FF0000"/>
                </a:solidFill>
              </a:rPr>
              <a:t>Налогового Кодекса РФ </a:t>
            </a:r>
            <a:r>
              <a:rPr lang="ru-RU" sz="2000" dirty="0" smtClean="0">
                <a:solidFill>
                  <a:srgbClr val="002060"/>
                </a:solidFill>
              </a:rPr>
              <a:t>дополнить подпунктом</a:t>
            </a:r>
            <a:r>
              <a:rPr lang="ru-RU" sz="2000" dirty="0">
                <a:solidFill>
                  <a:srgbClr val="002060"/>
                </a:solidFill>
              </a:rPr>
              <a:t>,  предусматривающим </a:t>
            </a:r>
            <a:r>
              <a:rPr lang="ru-RU" sz="2000" dirty="0">
                <a:solidFill>
                  <a:srgbClr val="FF0000"/>
                </a:solidFill>
              </a:rPr>
              <a:t>освобождение от налогообложения </a:t>
            </a:r>
            <a:r>
              <a:rPr lang="ru-RU" sz="2000" dirty="0">
                <a:solidFill>
                  <a:srgbClr val="002060"/>
                </a:solidFill>
              </a:rPr>
              <a:t>реализации (а также передачи, выполнения) товаров (работ, услуг), за исключением подакцизных товаров, в рамках оказания </a:t>
            </a:r>
            <a:r>
              <a:rPr lang="ru-RU" sz="2000" dirty="0">
                <a:solidFill>
                  <a:srgbClr val="FF0000"/>
                </a:solidFill>
              </a:rPr>
              <a:t>безвозмездной помощи образовательным организациям при условии использования данных товаров (работ, услуг) в образовательном </a:t>
            </a:r>
            <a:r>
              <a:rPr lang="ru-RU" sz="2000" dirty="0" smtClean="0">
                <a:solidFill>
                  <a:srgbClr val="FF0000"/>
                </a:solidFill>
              </a:rPr>
              <a:t>процессе</a:t>
            </a:r>
          </a:p>
        </p:txBody>
      </p:sp>
      <p:sp>
        <p:nvSpPr>
          <p:cNvPr id="21" name="Стрелка вверх 20"/>
          <p:cNvSpPr/>
          <p:nvPr/>
        </p:nvSpPr>
        <p:spPr bwMode="auto">
          <a:xfrm rot="16200000" flipV="1">
            <a:off x="2015717" y="5337212"/>
            <a:ext cx="648072" cy="432048"/>
          </a:xfrm>
          <a:prstGeom prst="upArrow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16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08520" y="40943"/>
            <a:ext cx="518813" cy="320211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6</a:t>
            </a:r>
            <a:endParaRPr lang="ru-RU" sz="1400" b="1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72567"/>
            <a:ext cx="8280920" cy="83615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III </a:t>
            </a:r>
            <a:r>
              <a:rPr lang="ru-RU" sz="2400" dirty="0" smtClean="0">
                <a:solidFill>
                  <a:srgbClr val="002060"/>
                </a:solidFill>
              </a:rPr>
              <a:t>Форум транспортного образования</a:t>
            </a:r>
          </a:p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(05.12.2015, г. </a:t>
            </a:r>
            <a:r>
              <a:rPr lang="ru-RU" sz="2400" smtClean="0">
                <a:solidFill>
                  <a:srgbClr val="002060"/>
                </a:solidFill>
              </a:rPr>
              <a:t>Москва)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1556792"/>
            <a:ext cx="7056784" cy="72008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Основные критерии эффективности вузов</a:t>
            </a:r>
          </a:p>
        </p:txBody>
      </p:sp>
      <p:sp>
        <p:nvSpPr>
          <p:cNvPr id="2" name="Выгнутая влево стрелка 1"/>
          <p:cNvSpPr/>
          <p:nvPr/>
        </p:nvSpPr>
        <p:spPr>
          <a:xfrm>
            <a:off x="179512" y="1924816"/>
            <a:ext cx="731520" cy="1216152"/>
          </a:xfrm>
          <a:prstGeom prst="curved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Выгнутая вправо стрелка 2"/>
          <p:cNvSpPr/>
          <p:nvPr/>
        </p:nvSpPr>
        <p:spPr>
          <a:xfrm>
            <a:off x="8232968" y="1924816"/>
            <a:ext cx="731520" cy="1216152"/>
          </a:xfrm>
          <a:prstGeom prst="curved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2636912"/>
            <a:ext cx="7056784" cy="388843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ts val="3080"/>
              </a:lnSpc>
              <a:buFont typeface="Wingdings" panose="05000000000000000000" pitchFamily="2" charset="2"/>
              <a:buChar char="v"/>
            </a:pPr>
            <a:endParaRPr lang="ru-RU" sz="2400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ts val="308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FF0000"/>
                </a:solidFill>
              </a:rPr>
              <a:t>Качество образования </a:t>
            </a:r>
            <a:r>
              <a:rPr lang="ru-RU" sz="2400" dirty="0" smtClean="0">
                <a:solidFill>
                  <a:srgbClr val="002060"/>
                </a:solidFill>
              </a:rPr>
              <a:t>(не уровень ЕГЭ абитуриентов, а уровень фундаментальной,</a:t>
            </a:r>
          </a:p>
          <a:p>
            <a:pPr>
              <a:lnSpc>
                <a:spcPts val="308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    профессиональной и практической подготовки</a:t>
            </a:r>
          </a:p>
          <a:p>
            <a:pPr>
              <a:lnSpc>
                <a:spcPts val="308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    выпускников) </a:t>
            </a:r>
          </a:p>
          <a:p>
            <a:pPr marL="342900" indent="-342900">
              <a:lnSpc>
                <a:spcPts val="308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FF0000"/>
                </a:solidFill>
              </a:rPr>
              <a:t>Приоритет оценки работодателем </a:t>
            </a:r>
            <a:r>
              <a:rPr lang="ru-RU" sz="2400" dirty="0" smtClean="0">
                <a:solidFill>
                  <a:srgbClr val="002060"/>
                </a:solidFill>
              </a:rPr>
              <a:t>уровня</a:t>
            </a:r>
          </a:p>
          <a:p>
            <a:pPr>
              <a:lnSpc>
                <a:spcPts val="308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    подготовки молодых специалистов</a:t>
            </a:r>
          </a:p>
          <a:p>
            <a:pPr marL="342900" indent="-342900">
              <a:lnSpc>
                <a:spcPts val="308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FF0000"/>
                </a:solidFill>
              </a:rPr>
              <a:t>Востребованность </a:t>
            </a:r>
            <a:r>
              <a:rPr lang="ru-RU" sz="2400" dirty="0" smtClean="0">
                <a:solidFill>
                  <a:srgbClr val="002060"/>
                </a:solidFill>
              </a:rPr>
              <a:t>выпускников (трудоустройство </a:t>
            </a:r>
            <a:r>
              <a:rPr lang="ru-RU" sz="2400" dirty="0">
                <a:solidFill>
                  <a:srgbClr val="002060"/>
                </a:solidFill>
              </a:rPr>
              <a:t>в</a:t>
            </a:r>
            <a:r>
              <a:rPr lang="ru-RU" sz="2400" dirty="0" smtClean="0">
                <a:solidFill>
                  <a:srgbClr val="002060"/>
                </a:solidFill>
              </a:rPr>
              <a:t> различных сферах социально-экономической деятельности)</a:t>
            </a:r>
          </a:p>
          <a:p>
            <a:pPr marL="342900" indent="-342900" algn="ctr">
              <a:lnSpc>
                <a:spcPts val="3080"/>
              </a:lnSpc>
              <a:buFont typeface="Wingdings" panose="05000000000000000000" pitchFamily="2" charset="2"/>
              <a:buChar char="v"/>
            </a:pPr>
            <a:endParaRPr lang="ru-RU" sz="2400" dirty="0" smtClean="0">
              <a:solidFill>
                <a:srgbClr val="FF000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3576208" y="1052736"/>
            <a:ext cx="1499848" cy="357423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18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13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MIIT</Template>
  <TotalTime>10575</TotalTime>
  <Words>570</Words>
  <Application>Microsoft Office PowerPoint</Application>
  <PresentationFormat>Экран (4:3)</PresentationFormat>
  <Paragraphs>110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Wingdings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Центр ПНПКиСТ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транспортного комплекса  в обеспечении и использовании  отраслевого образования</dc:title>
  <dc:creator>miit</dc:creator>
  <cp:lastModifiedBy>1</cp:lastModifiedBy>
  <cp:revision>1182</cp:revision>
  <cp:lastPrinted>2016-02-12T07:53:36Z</cp:lastPrinted>
  <dcterms:created xsi:type="dcterms:W3CDTF">2005-10-12T08:18:34Z</dcterms:created>
  <dcterms:modified xsi:type="dcterms:W3CDTF">2016-02-15T09:35:03Z</dcterms:modified>
</cp:coreProperties>
</file>